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Assistant Light"/>
      <p:regular r:id="rId33"/>
      <p:bold r:id="rId34"/>
    </p:embeddedFont>
    <p:embeddedFont>
      <p:font typeface="Fira Sans Extra Condensed Medium"/>
      <p:regular r:id="rId35"/>
      <p:bold r:id="rId36"/>
      <p:italic r:id="rId37"/>
      <p:boldItalic r:id="rId38"/>
    </p:embeddedFont>
    <p:embeddedFont>
      <p:font typeface="Assistant"/>
      <p:regular r:id="rId39"/>
      <p:bold r:id="rId40"/>
    </p:embeddedFont>
    <p:embeddedFont>
      <p:font typeface="Pontano Sans"/>
      <p:regular r:id="rId41"/>
    </p:embeddedFont>
    <p:embeddedFont>
      <p:font typeface="Nunito Sans ExtraBold"/>
      <p:bold r:id="rId42"/>
      <p:boldItalic r:id="rId43"/>
    </p:embeddedFont>
    <p:embeddedFont>
      <p:font typeface="Nuni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420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sistant-bold.fntdata"/><Relationship Id="rId20" Type="http://schemas.openxmlformats.org/officeDocument/2006/relationships/slide" Target="slides/slide15.xml"/><Relationship Id="rId42" Type="http://schemas.openxmlformats.org/officeDocument/2006/relationships/font" Target="fonts/NunitoSansExtraBold-bold.fntdata"/><Relationship Id="rId41" Type="http://schemas.openxmlformats.org/officeDocument/2006/relationships/font" Target="fonts/PontanoSans-regular.fntdata"/><Relationship Id="rId22" Type="http://schemas.openxmlformats.org/officeDocument/2006/relationships/slide" Target="slides/slide17.xml"/><Relationship Id="rId44" Type="http://schemas.openxmlformats.org/officeDocument/2006/relationships/font" Target="fonts/NunitoSans-regular.fntdata"/><Relationship Id="rId21" Type="http://schemas.openxmlformats.org/officeDocument/2006/relationships/slide" Target="slides/slide16.xml"/><Relationship Id="rId43" Type="http://schemas.openxmlformats.org/officeDocument/2006/relationships/font" Target="fonts/NunitoSansExtraBold-boldItalic.fntdata"/><Relationship Id="rId24" Type="http://schemas.openxmlformats.org/officeDocument/2006/relationships/slide" Target="slides/slide19.xml"/><Relationship Id="rId46" Type="http://schemas.openxmlformats.org/officeDocument/2006/relationships/font" Target="fonts/NunitoSans-italic.fntdata"/><Relationship Id="rId23" Type="http://schemas.openxmlformats.org/officeDocument/2006/relationships/slide" Target="slides/slide18.xml"/><Relationship Id="rId45" Type="http://schemas.openxmlformats.org/officeDocument/2006/relationships/font" Target="fonts/Nunito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Nunito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AssistantLight-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FiraSansExtraCondensedMedium-regular.fntdata"/><Relationship Id="rId12" Type="http://schemas.openxmlformats.org/officeDocument/2006/relationships/slide" Target="slides/slide7.xml"/><Relationship Id="rId34" Type="http://schemas.openxmlformats.org/officeDocument/2006/relationships/font" Target="fonts/AssistantLight-bold.fntdata"/><Relationship Id="rId15" Type="http://schemas.openxmlformats.org/officeDocument/2006/relationships/slide" Target="slides/slide10.xml"/><Relationship Id="rId37" Type="http://schemas.openxmlformats.org/officeDocument/2006/relationships/font" Target="fonts/FiraSansExtraCondensedMedium-italic.fntdata"/><Relationship Id="rId14" Type="http://schemas.openxmlformats.org/officeDocument/2006/relationships/slide" Target="slides/slide9.xml"/><Relationship Id="rId36" Type="http://schemas.openxmlformats.org/officeDocument/2006/relationships/font" Target="fonts/FiraSansExtraCondensedMedium-bold.fntdata"/><Relationship Id="rId17" Type="http://schemas.openxmlformats.org/officeDocument/2006/relationships/slide" Target="slides/slide12.xml"/><Relationship Id="rId39" Type="http://schemas.openxmlformats.org/officeDocument/2006/relationships/font" Target="fonts/Assistant-regular.fntdata"/><Relationship Id="rId16" Type="http://schemas.openxmlformats.org/officeDocument/2006/relationships/slide" Target="slides/slide11.xml"/><Relationship Id="rId38" Type="http://schemas.openxmlformats.org/officeDocument/2006/relationships/font" Target="fonts/FiraSansExtraCondensed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4fa2d2c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4fa2d2c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e4b937d3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e4b937d3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dcbd8e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dcbd8e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4dcbd8e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4dcbd8e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4dcbd8e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4dcbd8e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4d4f0e8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4d4f0e8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4d4f0e8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4d4f0e8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fa2d2c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fa2d2c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4fa2d2c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4fa2d2c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8d3b44f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8d3b44f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f6e01a5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f6e01a5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1"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slidesgo.com/theme/networking-newsletter" TargetMode="External"/><Relationship Id="rId4" Type="http://schemas.openxmlformats.org/officeDocument/2006/relationships/hyperlink" Target="https://unsplash.com/photos/lbLgFFlADrY" TargetMode="External"/><Relationship Id="rId5" Type="http://schemas.openxmlformats.org/officeDocument/2006/relationships/hyperlink" Target="https://unsplash.com/photos/zni0zgb3bkQ" TargetMode="External"/><Relationship Id="rId6" Type="http://schemas.openxmlformats.org/officeDocument/2006/relationships/hyperlink" Target="https://unsplash.com/photos/TI-mxzGbsmk" TargetMode="External"/><Relationship Id="rId7" Type="http://schemas.openxmlformats.org/officeDocument/2006/relationships/hyperlink" Target="https://unsplash.com/photos/oMTlhdFUhd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9"/>
          <p:cNvSpPr txBox="1"/>
          <p:nvPr>
            <p:ph idx="1" type="subTitle"/>
          </p:nvPr>
        </p:nvSpPr>
        <p:spPr>
          <a:xfrm>
            <a:off x="4429577" y="322137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Montserrat"/>
                <a:ea typeface="Montserrat"/>
                <a:cs typeface="Montserrat"/>
                <a:sym typeface="Montserrat"/>
              </a:rPr>
              <a:t>To simplify your restaurant’s workflow</a:t>
            </a:r>
            <a:endParaRPr>
              <a:solidFill>
                <a:schemeClr val="lt1"/>
              </a:solidFill>
              <a:latin typeface="Montserrat"/>
              <a:ea typeface="Montserrat"/>
              <a:cs typeface="Montserrat"/>
              <a:sym typeface="Montserrat"/>
            </a:endParaRPr>
          </a:p>
        </p:txBody>
      </p:sp>
      <p:sp>
        <p:nvSpPr>
          <p:cNvPr id="110" name="Google Shape;110;p19"/>
          <p:cNvSpPr txBox="1"/>
          <p:nvPr>
            <p:ph type="ctrTitle"/>
          </p:nvPr>
        </p:nvSpPr>
        <p:spPr>
          <a:xfrm>
            <a:off x="5084977" y="1806425"/>
            <a:ext cx="36396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Team 30</a:t>
            </a:r>
            <a:endParaRPr/>
          </a:p>
          <a:p>
            <a:pPr indent="0" lvl="0" marL="0" rtl="0" algn="r">
              <a:spcBef>
                <a:spcPts val="0"/>
              </a:spcBef>
              <a:spcAft>
                <a:spcPts val="0"/>
              </a:spcAft>
              <a:buNone/>
            </a:pPr>
            <a:r>
              <a:rPr lang="es"/>
              <a:t>RESTAURANT MANAGEMENT</a:t>
            </a:r>
            <a:endParaRPr/>
          </a:p>
          <a:p>
            <a:pPr indent="0" lvl="0" marL="0" rtl="0" algn="r">
              <a:spcBef>
                <a:spcPts val="0"/>
              </a:spcBef>
              <a:spcAft>
                <a:spcPts val="0"/>
              </a:spcAft>
              <a:buNone/>
            </a:pPr>
            <a:r>
              <a:rPr lang="es"/>
              <a:t>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1696250" y="239025"/>
            <a:ext cx="5534595" cy="4838701"/>
          </a:xfrm>
          <a:prstGeom prst="rect">
            <a:avLst/>
          </a:prstGeom>
          <a:noFill/>
          <a:ln>
            <a:noFill/>
          </a:ln>
        </p:spPr>
      </p:pic>
      <p:sp>
        <p:nvSpPr>
          <p:cNvPr id="200" name="Google Shape;200;p28"/>
          <p:cNvSpPr txBox="1"/>
          <p:nvPr>
            <p:ph idx="4294967295" type="ctrTitle"/>
          </p:nvPr>
        </p:nvSpPr>
        <p:spPr>
          <a:xfrm flipH="1">
            <a:off x="-72050" y="10"/>
            <a:ext cx="3281400" cy="8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BUSINESS CONTEXT DIAGRAM</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9"/>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PROJECT PLAN</a:t>
            </a:r>
            <a:endParaRPr/>
          </a:p>
        </p:txBody>
      </p:sp>
      <p:sp>
        <p:nvSpPr>
          <p:cNvPr id="206" name="Google Shape;206;p29"/>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2623425" y="152400"/>
            <a:ext cx="3897150" cy="4838701"/>
          </a:xfrm>
          <a:prstGeom prst="rect">
            <a:avLst/>
          </a:prstGeom>
          <a:noFill/>
          <a:ln>
            <a:noFill/>
          </a:ln>
        </p:spPr>
      </p:pic>
      <p:sp>
        <p:nvSpPr>
          <p:cNvPr id="212" name="Google Shape;212;p30"/>
          <p:cNvSpPr txBox="1"/>
          <p:nvPr/>
        </p:nvSpPr>
        <p:spPr>
          <a:xfrm>
            <a:off x="168025" y="152400"/>
            <a:ext cx="15123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Nunito Sans"/>
                <a:ea typeface="Nunito Sans"/>
                <a:cs typeface="Nunito Sans"/>
                <a:sym typeface="Nunito Sans"/>
              </a:rPr>
              <a:t>Task Listing</a:t>
            </a:r>
            <a:endParaRPr b="1" sz="180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1536312" y="23625"/>
            <a:ext cx="6071375" cy="5096250"/>
          </a:xfrm>
          <a:prstGeom prst="rect">
            <a:avLst/>
          </a:prstGeom>
          <a:noFill/>
          <a:ln>
            <a:noFill/>
          </a:ln>
        </p:spPr>
      </p:pic>
      <p:sp>
        <p:nvSpPr>
          <p:cNvPr id="218" name="Google Shape;218;p31"/>
          <p:cNvSpPr txBox="1"/>
          <p:nvPr/>
        </p:nvSpPr>
        <p:spPr>
          <a:xfrm>
            <a:off x="24000" y="196225"/>
            <a:ext cx="15123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Nunito Sans"/>
                <a:ea typeface="Nunito Sans"/>
                <a:cs typeface="Nunito Sans"/>
                <a:sym typeface="Nunito Sans"/>
              </a:rPr>
              <a:t>Gantt Chart</a:t>
            </a:r>
            <a:endParaRPr b="1" sz="1800">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grpSp>
        <p:nvGrpSpPr>
          <p:cNvPr id="223" name="Google Shape;223;p32"/>
          <p:cNvGrpSpPr/>
          <p:nvPr/>
        </p:nvGrpSpPr>
        <p:grpSpPr>
          <a:xfrm>
            <a:off x="1247650" y="1865873"/>
            <a:ext cx="6788675" cy="1557238"/>
            <a:chOff x="1247650" y="1865873"/>
            <a:chExt cx="6788675" cy="1557238"/>
          </a:xfrm>
        </p:grpSpPr>
        <p:grpSp>
          <p:nvGrpSpPr>
            <p:cNvPr id="224" name="Google Shape;224;p32"/>
            <p:cNvGrpSpPr/>
            <p:nvPr/>
          </p:nvGrpSpPr>
          <p:grpSpPr>
            <a:xfrm>
              <a:off x="1247650" y="1865873"/>
              <a:ext cx="6648477" cy="1557238"/>
              <a:chOff x="1247650" y="2075423"/>
              <a:chExt cx="6648477" cy="1557238"/>
            </a:xfrm>
          </p:grpSpPr>
          <p:sp>
            <p:nvSpPr>
              <p:cNvPr id="225" name="Google Shape;225;p3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cap="flat" cmpd="sng" w="19050">
                <a:solidFill>
                  <a:srgbClr val="D9D9D9"/>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 name="Google Shape;231;p32"/>
            <p:cNvCxnSpPr/>
            <p:nvPr/>
          </p:nvCxnSpPr>
          <p:spPr>
            <a:xfrm flipH="1" rot="10800000">
              <a:off x="7527825" y="2112925"/>
              <a:ext cx="508500" cy="888300"/>
            </a:xfrm>
            <a:prstGeom prst="straightConnector1">
              <a:avLst/>
            </a:prstGeom>
            <a:noFill/>
            <a:ln cap="flat" cmpd="sng" w="28575">
              <a:solidFill>
                <a:schemeClr val="lt1"/>
              </a:solidFill>
              <a:prstDash val="solid"/>
              <a:round/>
              <a:headEnd len="med" w="med" type="none"/>
              <a:tailEnd len="med" w="med" type="none"/>
            </a:ln>
          </p:spPr>
        </p:cxnSp>
      </p:grpSp>
      <p:sp>
        <p:nvSpPr>
          <p:cNvPr id="232" name="Google Shape;232;p3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PROJECT PLAN MILESTONES</a:t>
            </a:r>
            <a:endParaRPr/>
          </a:p>
        </p:txBody>
      </p:sp>
      <p:sp>
        <p:nvSpPr>
          <p:cNvPr id="233" name="Google Shape;233;p32"/>
          <p:cNvSpPr txBox="1"/>
          <p:nvPr/>
        </p:nvSpPr>
        <p:spPr>
          <a:xfrm>
            <a:off x="1523039"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900">
                <a:solidFill>
                  <a:srgbClr val="FFFFFF"/>
                </a:solidFill>
                <a:latin typeface="Nunito Sans"/>
                <a:ea typeface="Nunito Sans"/>
                <a:cs typeface="Nunito Sans"/>
                <a:sym typeface="Nunito Sans"/>
              </a:rPr>
              <a:t>OCTOBER</a:t>
            </a:r>
            <a:endParaRPr b="1" sz="900">
              <a:solidFill>
                <a:srgbClr val="FFFFFF"/>
              </a:solidFill>
              <a:latin typeface="Nunito Sans"/>
              <a:ea typeface="Nunito Sans"/>
              <a:cs typeface="Nunito Sans"/>
              <a:sym typeface="Nunito Sans"/>
            </a:endParaRPr>
          </a:p>
        </p:txBody>
      </p:sp>
      <p:sp>
        <p:nvSpPr>
          <p:cNvPr id="234" name="Google Shape;234;p32"/>
          <p:cNvSpPr txBox="1"/>
          <p:nvPr/>
        </p:nvSpPr>
        <p:spPr>
          <a:xfrm>
            <a:off x="1374388" y="1259875"/>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Deliver final design</a:t>
            </a:r>
            <a:endParaRPr sz="1200">
              <a:latin typeface="Assistant Light"/>
              <a:ea typeface="Assistant Light"/>
              <a:cs typeface="Assistant Light"/>
              <a:sym typeface="Assistant Light"/>
            </a:endParaRPr>
          </a:p>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(Wireframe)</a:t>
            </a:r>
            <a:endParaRPr sz="1200">
              <a:latin typeface="Assistant Light"/>
              <a:ea typeface="Assistant Light"/>
              <a:cs typeface="Assistant Light"/>
              <a:sym typeface="Assistant Light"/>
            </a:endParaRPr>
          </a:p>
        </p:txBody>
      </p:sp>
      <p:sp>
        <p:nvSpPr>
          <p:cNvPr id="235" name="Google Shape;235;p32"/>
          <p:cNvSpPr txBox="1"/>
          <p:nvPr/>
        </p:nvSpPr>
        <p:spPr>
          <a:xfrm>
            <a:off x="2529929" y="3430550"/>
            <a:ext cx="1605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Complete restaurant management features</a:t>
            </a:r>
            <a:endParaRPr sz="1200">
              <a:latin typeface="Assistant Light"/>
              <a:ea typeface="Assistant Light"/>
              <a:cs typeface="Assistant Light"/>
              <a:sym typeface="Assistant Light"/>
            </a:endParaRPr>
          </a:p>
        </p:txBody>
      </p:sp>
      <p:sp>
        <p:nvSpPr>
          <p:cNvPr id="236" name="Google Shape;236;p32"/>
          <p:cNvSpPr txBox="1"/>
          <p:nvPr/>
        </p:nvSpPr>
        <p:spPr>
          <a:xfrm>
            <a:off x="3955510" y="1177150"/>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Complete staffs features (FOH and BOH staffs)</a:t>
            </a:r>
            <a:endParaRPr sz="1200">
              <a:latin typeface="Assistant Light"/>
              <a:ea typeface="Assistant Light"/>
              <a:cs typeface="Assistant Light"/>
              <a:sym typeface="Assistant Light"/>
            </a:endParaRPr>
          </a:p>
        </p:txBody>
      </p:sp>
      <p:sp>
        <p:nvSpPr>
          <p:cNvPr id="237" name="Google Shape;237;p32"/>
          <p:cNvSpPr txBox="1"/>
          <p:nvPr/>
        </p:nvSpPr>
        <p:spPr>
          <a:xfrm>
            <a:off x="5045097" y="3430550"/>
            <a:ext cx="1605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Finish testing and get the application production ready</a:t>
            </a:r>
            <a:endParaRPr sz="1200">
              <a:latin typeface="Assistant Light"/>
              <a:ea typeface="Assistant Light"/>
              <a:cs typeface="Assistant Light"/>
              <a:sym typeface="Assistant Light"/>
            </a:endParaRPr>
          </a:p>
        </p:txBody>
      </p:sp>
      <p:sp>
        <p:nvSpPr>
          <p:cNvPr id="238" name="Google Shape;238;p32"/>
          <p:cNvSpPr txBox="1"/>
          <p:nvPr/>
        </p:nvSpPr>
        <p:spPr>
          <a:xfrm>
            <a:off x="6489036" y="125987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latin typeface="Assistant Light"/>
                <a:ea typeface="Assistant Light"/>
                <a:cs typeface="Assistant Light"/>
                <a:sym typeface="Assistant Light"/>
              </a:rPr>
              <a:t>Release the application</a:t>
            </a:r>
            <a:endParaRPr sz="1200">
              <a:latin typeface="Assistant Light"/>
              <a:ea typeface="Assistant Light"/>
              <a:cs typeface="Assistant Light"/>
              <a:sym typeface="Assistant Light"/>
            </a:endParaRPr>
          </a:p>
        </p:txBody>
      </p:sp>
      <p:cxnSp>
        <p:nvCxnSpPr>
          <p:cNvPr id="239" name="Google Shape;239;p32"/>
          <p:cNvCxnSpPr/>
          <p:nvPr/>
        </p:nvCxnSpPr>
        <p:spPr>
          <a:xfrm rot="10800000">
            <a:off x="-51750" y="74025"/>
            <a:ext cx="1328100" cy="2259600"/>
          </a:xfrm>
          <a:prstGeom prst="straightConnector1">
            <a:avLst/>
          </a:prstGeom>
          <a:noFill/>
          <a:ln cap="flat" cmpd="sng" w="19050">
            <a:solidFill>
              <a:srgbClr val="D9D9D9"/>
            </a:solidFill>
            <a:prstDash val="solid"/>
            <a:round/>
            <a:headEnd len="med" w="med" type="none"/>
            <a:tailEnd len="med" w="med" type="none"/>
          </a:ln>
        </p:spPr>
      </p:cxnSp>
      <p:cxnSp>
        <p:nvCxnSpPr>
          <p:cNvPr id="240" name="Google Shape;240;p32"/>
          <p:cNvCxnSpPr/>
          <p:nvPr/>
        </p:nvCxnSpPr>
        <p:spPr>
          <a:xfrm rot="10800000">
            <a:off x="7525875" y="3012050"/>
            <a:ext cx="1266900" cy="2162400"/>
          </a:xfrm>
          <a:prstGeom prst="straightConnector1">
            <a:avLst/>
          </a:prstGeom>
          <a:noFill/>
          <a:ln cap="flat" cmpd="sng" w="19050">
            <a:solidFill>
              <a:srgbClr val="D9D9D9"/>
            </a:solidFill>
            <a:prstDash val="solid"/>
            <a:round/>
            <a:headEnd len="med" w="med" type="none"/>
            <a:tailEnd len="med" w="med" type="none"/>
          </a:ln>
        </p:spPr>
      </p:cxnSp>
      <p:sp>
        <p:nvSpPr>
          <p:cNvPr id="241" name="Google Shape;241;p32"/>
          <p:cNvSpPr txBox="1"/>
          <p:nvPr/>
        </p:nvSpPr>
        <p:spPr>
          <a:xfrm>
            <a:off x="1604339"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600">
                <a:solidFill>
                  <a:srgbClr val="FFFFFF"/>
                </a:solidFill>
                <a:latin typeface="Nunito Sans"/>
                <a:ea typeface="Nunito Sans"/>
                <a:cs typeface="Nunito Sans"/>
                <a:sym typeface="Nunito Sans"/>
              </a:rPr>
              <a:t>31</a:t>
            </a:r>
            <a:endParaRPr b="1" sz="1600">
              <a:solidFill>
                <a:srgbClr val="FFFFFF"/>
              </a:solidFill>
              <a:latin typeface="Nunito Sans"/>
              <a:ea typeface="Nunito Sans"/>
              <a:cs typeface="Nunito Sans"/>
              <a:sym typeface="Nunito Sans"/>
            </a:endParaRPr>
          </a:p>
        </p:txBody>
      </p:sp>
      <p:sp>
        <p:nvSpPr>
          <p:cNvPr id="242" name="Google Shape;242;p32"/>
          <p:cNvSpPr txBox="1"/>
          <p:nvPr/>
        </p:nvSpPr>
        <p:spPr>
          <a:xfrm>
            <a:off x="4019473"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900">
                <a:solidFill>
                  <a:srgbClr val="FFFFFF"/>
                </a:solidFill>
                <a:latin typeface="Nunito Sans"/>
                <a:ea typeface="Nunito Sans"/>
                <a:cs typeface="Nunito Sans"/>
                <a:sym typeface="Nunito Sans"/>
              </a:rPr>
              <a:t>MARCH</a:t>
            </a:r>
            <a:endParaRPr b="1" sz="900">
              <a:solidFill>
                <a:srgbClr val="FFFFFF"/>
              </a:solidFill>
              <a:latin typeface="Nunito Sans"/>
              <a:ea typeface="Nunito Sans"/>
              <a:cs typeface="Nunito Sans"/>
              <a:sym typeface="Nunito Sans"/>
            </a:endParaRPr>
          </a:p>
        </p:txBody>
      </p:sp>
      <p:sp>
        <p:nvSpPr>
          <p:cNvPr id="243" name="Google Shape;243;p32"/>
          <p:cNvSpPr txBox="1"/>
          <p:nvPr/>
        </p:nvSpPr>
        <p:spPr>
          <a:xfrm>
            <a:off x="4100773"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600">
                <a:solidFill>
                  <a:srgbClr val="FFFFFF"/>
                </a:solidFill>
                <a:latin typeface="Nunito Sans"/>
                <a:ea typeface="Nunito Sans"/>
                <a:cs typeface="Nunito Sans"/>
                <a:sym typeface="Nunito Sans"/>
              </a:rPr>
              <a:t>06</a:t>
            </a:r>
            <a:endParaRPr b="1" sz="1600">
              <a:solidFill>
                <a:srgbClr val="FFFFFF"/>
              </a:solidFill>
              <a:latin typeface="Nunito Sans"/>
              <a:ea typeface="Nunito Sans"/>
              <a:cs typeface="Nunito Sans"/>
              <a:sym typeface="Nunito Sans"/>
            </a:endParaRPr>
          </a:p>
        </p:txBody>
      </p:sp>
      <p:sp>
        <p:nvSpPr>
          <p:cNvPr id="244" name="Google Shape;244;p32"/>
          <p:cNvSpPr txBox="1"/>
          <p:nvPr/>
        </p:nvSpPr>
        <p:spPr>
          <a:xfrm>
            <a:off x="6554564"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900">
                <a:solidFill>
                  <a:srgbClr val="FFFFFF"/>
                </a:solidFill>
                <a:latin typeface="Nunito Sans"/>
                <a:ea typeface="Nunito Sans"/>
                <a:cs typeface="Nunito Sans"/>
                <a:sym typeface="Nunito Sans"/>
              </a:rPr>
              <a:t>MARCH</a:t>
            </a:r>
            <a:endParaRPr b="1" sz="900">
              <a:solidFill>
                <a:srgbClr val="FFFFFF"/>
              </a:solidFill>
              <a:latin typeface="Nunito Sans"/>
              <a:ea typeface="Nunito Sans"/>
              <a:cs typeface="Nunito Sans"/>
              <a:sym typeface="Nunito Sans"/>
            </a:endParaRPr>
          </a:p>
        </p:txBody>
      </p:sp>
      <p:sp>
        <p:nvSpPr>
          <p:cNvPr id="245" name="Google Shape;245;p32"/>
          <p:cNvSpPr txBox="1"/>
          <p:nvPr/>
        </p:nvSpPr>
        <p:spPr>
          <a:xfrm>
            <a:off x="6635864"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600">
                <a:solidFill>
                  <a:srgbClr val="FFFFFF"/>
                </a:solidFill>
                <a:latin typeface="Nunito Sans"/>
                <a:ea typeface="Nunito Sans"/>
                <a:cs typeface="Nunito Sans"/>
                <a:sym typeface="Nunito Sans"/>
              </a:rPr>
              <a:t>27</a:t>
            </a:r>
            <a:endParaRPr b="1" sz="1600">
              <a:solidFill>
                <a:srgbClr val="FFFFFF"/>
              </a:solidFill>
              <a:latin typeface="Nunito Sans"/>
              <a:ea typeface="Nunito Sans"/>
              <a:cs typeface="Nunito Sans"/>
              <a:sym typeface="Nunito Sans"/>
            </a:endParaRPr>
          </a:p>
        </p:txBody>
      </p:sp>
      <p:sp>
        <p:nvSpPr>
          <p:cNvPr id="246" name="Google Shape;246;p32"/>
          <p:cNvSpPr txBox="1"/>
          <p:nvPr/>
        </p:nvSpPr>
        <p:spPr>
          <a:xfrm>
            <a:off x="5296639"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900">
                <a:solidFill>
                  <a:srgbClr val="FFFFFF"/>
                </a:solidFill>
                <a:latin typeface="Nunito Sans"/>
                <a:ea typeface="Nunito Sans"/>
                <a:cs typeface="Nunito Sans"/>
                <a:sym typeface="Nunito Sans"/>
              </a:rPr>
              <a:t>MARCH</a:t>
            </a:r>
            <a:endParaRPr b="1" sz="900">
              <a:solidFill>
                <a:srgbClr val="FFFFFF"/>
              </a:solidFill>
              <a:latin typeface="Nunito Sans"/>
              <a:ea typeface="Nunito Sans"/>
              <a:cs typeface="Nunito Sans"/>
              <a:sym typeface="Nunito Sans"/>
            </a:endParaRPr>
          </a:p>
        </p:txBody>
      </p:sp>
      <p:sp>
        <p:nvSpPr>
          <p:cNvPr id="247" name="Google Shape;247;p32"/>
          <p:cNvSpPr txBox="1"/>
          <p:nvPr/>
        </p:nvSpPr>
        <p:spPr>
          <a:xfrm>
            <a:off x="537793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600">
                <a:solidFill>
                  <a:srgbClr val="FFFFFF"/>
                </a:solidFill>
                <a:latin typeface="Nunito Sans"/>
                <a:ea typeface="Nunito Sans"/>
                <a:cs typeface="Nunito Sans"/>
                <a:sym typeface="Nunito Sans"/>
              </a:rPr>
              <a:t>25</a:t>
            </a:r>
            <a:endParaRPr b="1" sz="1600">
              <a:solidFill>
                <a:srgbClr val="FFFFFF"/>
              </a:solidFill>
              <a:latin typeface="Nunito Sans"/>
              <a:ea typeface="Nunito Sans"/>
              <a:cs typeface="Nunito Sans"/>
              <a:sym typeface="Nunito Sans"/>
            </a:endParaRPr>
          </a:p>
        </p:txBody>
      </p:sp>
      <p:sp>
        <p:nvSpPr>
          <p:cNvPr id="248" name="Google Shape;248;p32"/>
          <p:cNvSpPr txBox="1"/>
          <p:nvPr/>
        </p:nvSpPr>
        <p:spPr>
          <a:xfrm>
            <a:off x="2784841"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900">
                <a:solidFill>
                  <a:srgbClr val="FFFFFF"/>
                </a:solidFill>
                <a:latin typeface="Nunito Sans"/>
                <a:ea typeface="Nunito Sans"/>
                <a:cs typeface="Nunito Sans"/>
                <a:sym typeface="Nunito Sans"/>
              </a:rPr>
              <a:t>JANUARY</a:t>
            </a:r>
            <a:endParaRPr b="1" sz="900">
              <a:solidFill>
                <a:srgbClr val="FFFFFF"/>
              </a:solidFill>
              <a:latin typeface="Nunito Sans"/>
              <a:ea typeface="Nunito Sans"/>
              <a:cs typeface="Nunito Sans"/>
              <a:sym typeface="Nunito Sans"/>
            </a:endParaRPr>
          </a:p>
        </p:txBody>
      </p:sp>
      <p:sp>
        <p:nvSpPr>
          <p:cNvPr id="249" name="Google Shape;249;p32"/>
          <p:cNvSpPr txBox="1"/>
          <p:nvPr/>
        </p:nvSpPr>
        <p:spPr>
          <a:xfrm>
            <a:off x="286277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600">
                <a:solidFill>
                  <a:srgbClr val="FFFFFF"/>
                </a:solidFill>
                <a:latin typeface="Nunito Sans"/>
                <a:ea typeface="Nunito Sans"/>
                <a:cs typeface="Nunito Sans"/>
                <a:sym typeface="Nunito Sans"/>
              </a:rPr>
              <a:t>22</a:t>
            </a:r>
            <a:endParaRPr b="1" sz="1600">
              <a:solidFill>
                <a:srgbClr val="FFFFFF"/>
              </a:solidFill>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3"/>
          <p:cNvSpPr txBox="1"/>
          <p:nvPr>
            <p:ph type="ctrTitle"/>
          </p:nvPr>
        </p:nvSpPr>
        <p:spPr>
          <a:xfrm>
            <a:off x="165400" y="2227211"/>
            <a:ext cx="29820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FFFFFF"/>
                </a:solidFill>
              </a:rPr>
              <a:t>RISK MANAGEMENT</a:t>
            </a:r>
            <a:endParaRPr sz="2000">
              <a:solidFill>
                <a:srgbClr val="FFFFFF"/>
              </a:solidFill>
            </a:endParaRPr>
          </a:p>
          <a:p>
            <a:pPr indent="0" lvl="0" marL="0" rtl="0" algn="ctr">
              <a:spcBef>
                <a:spcPts val="0"/>
              </a:spcBef>
              <a:spcAft>
                <a:spcPts val="0"/>
              </a:spcAft>
              <a:buNone/>
            </a:pPr>
            <a:r>
              <a:t/>
            </a:r>
            <a:endParaRPr sz="2000">
              <a:solidFill>
                <a:srgbClr val="FFFFFF"/>
              </a:solidFill>
            </a:endParaRPr>
          </a:p>
        </p:txBody>
      </p:sp>
      <p:sp>
        <p:nvSpPr>
          <p:cNvPr id="255" name="Google Shape;255;p33"/>
          <p:cNvSpPr txBox="1"/>
          <p:nvPr>
            <p:ph type="ctrTitle"/>
          </p:nvPr>
        </p:nvSpPr>
        <p:spPr>
          <a:xfrm>
            <a:off x="5773675" y="2227200"/>
            <a:ext cx="37566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00"/>
                </a:solidFill>
              </a:rPr>
              <a:t>DEPENDENCIES</a:t>
            </a:r>
            <a:endParaRPr sz="2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4"/>
          <p:cNvPicPr preferRelativeResize="0"/>
          <p:nvPr/>
        </p:nvPicPr>
        <p:blipFill>
          <a:blip r:embed="rId3">
            <a:alphaModFix/>
          </a:blip>
          <a:stretch>
            <a:fillRect/>
          </a:stretch>
        </p:blipFill>
        <p:spPr>
          <a:xfrm>
            <a:off x="1378513" y="680100"/>
            <a:ext cx="6386974" cy="371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2674763" y="97275"/>
            <a:ext cx="3794463"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36"/>
          <p:cNvSpPr txBox="1"/>
          <p:nvPr>
            <p:ph type="ctrTitle"/>
          </p:nvPr>
        </p:nvSpPr>
        <p:spPr>
          <a:xfrm>
            <a:off x="165400" y="2227211"/>
            <a:ext cx="29820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FFFFFF"/>
                </a:solidFill>
              </a:rPr>
              <a:t>05</a:t>
            </a:r>
            <a:endParaRPr sz="2000">
              <a:solidFill>
                <a:srgbClr val="FFFFFF"/>
              </a:solidFill>
            </a:endParaRPr>
          </a:p>
          <a:p>
            <a:pPr indent="0" lvl="0" marL="0" rtl="0" algn="l">
              <a:spcBef>
                <a:spcPts val="0"/>
              </a:spcBef>
              <a:spcAft>
                <a:spcPts val="0"/>
              </a:spcAft>
              <a:buNone/>
            </a:pPr>
            <a:r>
              <a:rPr lang="es" sz="2000">
                <a:solidFill>
                  <a:srgbClr val="FFFFFF"/>
                </a:solidFill>
              </a:rPr>
              <a:t>TEAM CHARTER </a:t>
            </a:r>
            <a:endParaRPr sz="2000">
              <a:solidFill>
                <a:srgbClr val="FFFFFF"/>
              </a:solidFill>
            </a:endParaRPr>
          </a:p>
          <a:p>
            <a:pPr indent="0" lvl="0" marL="0" rtl="0" algn="ctr">
              <a:spcBef>
                <a:spcPts val="0"/>
              </a:spcBef>
              <a:spcAft>
                <a:spcPts val="0"/>
              </a:spcAft>
              <a:buNone/>
            </a:pPr>
            <a:r>
              <a:t/>
            </a:r>
            <a:endParaRPr sz="2000">
              <a:solidFill>
                <a:srgbClr val="FFFFFF"/>
              </a:solidFill>
            </a:endParaRPr>
          </a:p>
        </p:txBody>
      </p:sp>
      <p:sp>
        <p:nvSpPr>
          <p:cNvPr id="271" name="Google Shape;271;p36"/>
          <p:cNvSpPr txBox="1"/>
          <p:nvPr>
            <p:ph type="ctrTitle"/>
          </p:nvPr>
        </p:nvSpPr>
        <p:spPr>
          <a:xfrm>
            <a:off x="5765800" y="2227200"/>
            <a:ext cx="37566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000000"/>
                </a:solidFill>
              </a:rPr>
              <a:t>PRODUCT + SPRINT BACKLOG</a:t>
            </a:r>
            <a:endParaRPr sz="20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7"/>
          <p:cNvPicPr preferRelativeResize="0"/>
          <p:nvPr/>
        </p:nvPicPr>
        <p:blipFill>
          <a:blip r:embed="rId3">
            <a:alphaModFix/>
          </a:blip>
          <a:stretch>
            <a:fillRect/>
          </a:stretch>
        </p:blipFill>
        <p:spPr>
          <a:xfrm>
            <a:off x="2410288" y="73650"/>
            <a:ext cx="4323425" cy="4928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TABLE OF CONTENTS</a:t>
            </a:r>
            <a:endParaRPr>
              <a:solidFill>
                <a:schemeClr val="lt1"/>
              </a:solidFill>
            </a:endParaRPr>
          </a:p>
        </p:txBody>
      </p:sp>
      <p:cxnSp>
        <p:nvCxnSpPr>
          <p:cNvPr id="116" name="Google Shape;116;p20"/>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17" name="Google Shape;117;p20"/>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18" name="Google Shape;118;p20"/>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INTRODUCTION</a:t>
            </a:r>
            <a:endParaRPr/>
          </a:p>
        </p:txBody>
      </p:sp>
      <p:sp>
        <p:nvSpPr>
          <p:cNvPr id="119" name="Google Shape;119;p20"/>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PROJECT DESCRIPTION</a:t>
            </a:r>
            <a:endParaRPr/>
          </a:p>
        </p:txBody>
      </p:sp>
      <p:sp>
        <p:nvSpPr>
          <p:cNvPr id="120" name="Google Shape;120;p20"/>
          <p:cNvSpPr txBox="1"/>
          <p:nvPr>
            <p:ph idx="5" type="ctrTitle"/>
          </p:nvPr>
        </p:nvSpPr>
        <p:spPr>
          <a:xfrm>
            <a:off x="6045825" y="2340550"/>
            <a:ext cx="2402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PROJECT VISION &amp;</a:t>
            </a:r>
            <a:endParaRPr/>
          </a:p>
          <a:p>
            <a:pPr indent="0" lvl="0" marL="0" rtl="0" algn="ctr">
              <a:spcBef>
                <a:spcPts val="0"/>
              </a:spcBef>
              <a:spcAft>
                <a:spcPts val="0"/>
              </a:spcAft>
              <a:buNone/>
            </a:pPr>
            <a:r>
              <a:rPr lang="es"/>
              <a:t>HIGH-LEVEL REQUIREMENT</a:t>
            </a:r>
            <a:endParaRPr/>
          </a:p>
        </p:txBody>
      </p:sp>
      <p:sp>
        <p:nvSpPr>
          <p:cNvPr id="121" name="Google Shape;121;p20"/>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01</a:t>
            </a:r>
            <a:endParaRPr>
              <a:solidFill>
                <a:schemeClr val="lt1"/>
              </a:solidFill>
            </a:endParaRPr>
          </a:p>
        </p:txBody>
      </p:sp>
      <p:sp>
        <p:nvSpPr>
          <p:cNvPr id="122" name="Google Shape;122;p20"/>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02</a:t>
            </a:r>
            <a:endParaRPr>
              <a:solidFill>
                <a:schemeClr val="lt1"/>
              </a:solidFill>
            </a:endParaRPr>
          </a:p>
        </p:txBody>
      </p:sp>
      <p:sp>
        <p:nvSpPr>
          <p:cNvPr id="123" name="Google Shape;123;p20"/>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03</a:t>
            </a:r>
            <a:endParaRPr>
              <a:solidFill>
                <a:schemeClr val="lt1"/>
              </a:solidFill>
            </a:endParaRPr>
          </a:p>
        </p:txBody>
      </p:sp>
      <p:sp>
        <p:nvSpPr>
          <p:cNvPr id="124" name="Google Shape;124;p20"/>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PROJECT PLAN</a:t>
            </a:r>
            <a:endParaRPr/>
          </a:p>
        </p:txBody>
      </p:sp>
      <p:sp>
        <p:nvSpPr>
          <p:cNvPr id="125" name="Google Shape;125;p20"/>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04</a:t>
            </a:r>
            <a:endParaRPr>
              <a:solidFill>
                <a:schemeClr val="lt1"/>
              </a:solidFill>
            </a:endParaRPr>
          </a:p>
        </p:txBody>
      </p:sp>
      <p:sp>
        <p:nvSpPr>
          <p:cNvPr id="126" name="Google Shape;126;p20"/>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PRODUCT &amp; SPRINT BACKLOG</a:t>
            </a:r>
            <a:endParaRPr/>
          </a:p>
        </p:txBody>
      </p:sp>
      <p:sp>
        <p:nvSpPr>
          <p:cNvPr id="127" name="Google Shape;127;p20"/>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05</a:t>
            </a:r>
            <a:endParaRPr>
              <a:solidFill>
                <a:schemeClr val="lt1"/>
              </a:solidFill>
            </a:endParaRPr>
          </a:p>
        </p:txBody>
      </p:sp>
      <p:cxnSp>
        <p:nvCxnSpPr>
          <p:cNvPr id="128" name="Google Shape;128;p20"/>
          <p:cNvCxnSpPr/>
          <p:nvPr/>
        </p:nvCxnSpPr>
        <p:spPr>
          <a:xfrm>
            <a:off x="4572025" y="3518850"/>
            <a:ext cx="0" cy="6891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3">
            <a:alphaModFix/>
          </a:blip>
          <a:stretch>
            <a:fillRect/>
          </a:stretch>
        </p:blipFill>
        <p:spPr>
          <a:xfrm>
            <a:off x="2080913" y="89400"/>
            <a:ext cx="498218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nvSpPr>
        <p:spPr>
          <a:xfrm>
            <a:off x="767150" y="371950"/>
            <a:ext cx="6144600" cy="1293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AutoNum type="arabicPeriod"/>
            </a:pPr>
            <a:r>
              <a:rPr b="1" lang="es" sz="1600">
                <a:latin typeface="Assistant"/>
                <a:ea typeface="Assistant"/>
                <a:cs typeface="Assistant"/>
                <a:sym typeface="Assistant"/>
              </a:rPr>
              <a:t>Team Composition</a:t>
            </a:r>
            <a:endParaRPr b="1" sz="1600">
              <a:latin typeface="Assistant"/>
              <a:ea typeface="Assistant"/>
              <a:cs typeface="Assistant"/>
              <a:sym typeface="Assistan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Our team is divided into 3 small teams:</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Front-End Team: Thanh Quan, Quang Pham</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Back-End Team: Tu Nguyen</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Design-Team: Thong Nguyen</a:t>
            </a:r>
            <a:endParaRPr>
              <a:latin typeface="Assistant Light"/>
              <a:ea typeface="Assistant Light"/>
              <a:cs typeface="Assistant Light"/>
              <a:sym typeface="Assistant Light"/>
            </a:endParaRPr>
          </a:p>
        </p:txBody>
      </p:sp>
      <p:sp>
        <p:nvSpPr>
          <p:cNvPr id="287" name="Google Shape;287;p39"/>
          <p:cNvSpPr txBox="1"/>
          <p:nvPr/>
        </p:nvSpPr>
        <p:spPr>
          <a:xfrm>
            <a:off x="767150" y="1970975"/>
            <a:ext cx="6315900" cy="18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Assistant"/>
                <a:ea typeface="Assistant"/>
                <a:cs typeface="Assistant"/>
                <a:sym typeface="Assistant"/>
              </a:rPr>
              <a:t>2.	Team Empowerment</a:t>
            </a:r>
            <a:endParaRPr b="1" sz="1600">
              <a:latin typeface="Assistant"/>
              <a:ea typeface="Assistant"/>
              <a:cs typeface="Assistant"/>
              <a:sym typeface="Assistan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Our team’s existing authority:</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Team Leader (Project Manager): Thong Nguyen</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Team Member (Front-End Developer): Quang Pham</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Team Member (Full-Stack Developer): Thanh Quan</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Team Member (Back-End Developer): Tu Nguyen</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In our team, everyone is encouraged to present their ideas, and if those ideas are appropriate to our objectives, they will definitely be put into our plan</a:t>
            </a:r>
            <a:endParaRPr>
              <a:latin typeface="Assistant Light"/>
              <a:ea typeface="Assistant Light"/>
              <a:cs typeface="Assistant Light"/>
              <a:sym typeface="Assistant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idx="4294967295" type="ctrTitle"/>
          </p:nvPr>
        </p:nvSpPr>
        <p:spPr>
          <a:xfrm flipH="1">
            <a:off x="2723108" y="1692300"/>
            <a:ext cx="36978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FOR YOUR CONSIDERATION</a:t>
            </a:r>
            <a:endParaRPr/>
          </a:p>
        </p:txBody>
      </p:sp>
      <p:sp>
        <p:nvSpPr>
          <p:cNvPr id="293" name="Google Shape;293;p40"/>
          <p:cNvSpPr txBox="1"/>
          <p:nvPr>
            <p:ph idx="4294967295" type="ctrTitle"/>
          </p:nvPr>
        </p:nvSpPr>
        <p:spPr>
          <a:xfrm flipH="1">
            <a:off x="2480400" y="2670825"/>
            <a:ext cx="4183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sz="1500">
                <a:latin typeface="Montserrat"/>
                <a:ea typeface="Montserrat"/>
                <a:cs typeface="Montserrat"/>
                <a:sym typeface="Montserrat"/>
              </a:rPr>
              <a:t>DOES ANYONE HAVE ANY QUESTION?</a:t>
            </a:r>
            <a:endParaRPr b="0" sz="15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1"/>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RESOURCES</a:t>
            </a:r>
            <a:endParaRPr>
              <a:solidFill>
                <a:schemeClr val="lt1"/>
              </a:solidFill>
            </a:endParaRPr>
          </a:p>
        </p:txBody>
      </p:sp>
      <p:sp>
        <p:nvSpPr>
          <p:cNvPr id="299" name="Google Shape;299;p41"/>
          <p:cNvSpPr txBox="1"/>
          <p:nvPr>
            <p:ph idx="1" type="body"/>
          </p:nvPr>
        </p:nvSpPr>
        <p:spPr>
          <a:xfrm>
            <a:off x="948600" y="1336100"/>
            <a:ext cx="3771600" cy="147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chemeClr val="dk1"/>
                </a:solidFill>
              </a:rPr>
              <a:t>Did you like the resources on this template? Get them for free at our other websites.</a:t>
            </a:r>
            <a:endParaRPr>
              <a:solidFill>
                <a:schemeClr val="dk1"/>
              </a:solidFill>
            </a:endParaRPr>
          </a:p>
          <a:p>
            <a:pPr indent="0" lvl="0" marL="0" rtl="0" algn="l">
              <a:lnSpc>
                <a:spcPct val="100000"/>
              </a:lnSpc>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s">
                <a:solidFill>
                  <a:schemeClr val="dk1"/>
                </a:solidFill>
                <a:latin typeface="Nunito Sans"/>
                <a:ea typeface="Nunito Sans"/>
                <a:cs typeface="Nunito Sans"/>
                <a:sym typeface="Nunito Sans"/>
              </a:rPr>
              <a:t>THEME</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Light"/>
              <a:buChar char="⬣"/>
            </a:pPr>
            <a:r>
              <a:rPr lang="es" u="sng">
                <a:solidFill>
                  <a:schemeClr val="hlink"/>
                </a:solidFill>
                <a:hlinkClick r:id="rId3"/>
              </a:rPr>
              <a:t>Networking Newsletter</a:t>
            </a:r>
            <a:endParaRPr>
              <a:solidFill>
                <a:schemeClr val="dk1"/>
              </a:solidFill>
            </a:endParaRPr>
          </a:p>
          <a:p>
            <a:pPr indent="0" lvl="0" marL="241300" rtl="0" algn="l">
              <a:spcBef>
                <a:spcPts val="300"/>
              </a:spcBef>
              <a:spcAft>
                <a:spcPts val="0"/>
              </a:spcAft>
              <a:buNone/>
            </a:pPr>
            <a:r>
              <a:t/>
            </a:r>
            <a:endParaRPr>
              <a:solidFill>
                <a:schemeClr val="dk1"/>
              </a:solidFill>
            </a:endParaRPr>
          </a:p>
          <a:p>
            <a:pPr indent="0" lvl="0" marL="0" rtl="0" algn="l">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s">
                <a:solidFill>
                  <a:schemeClr val="dk1"/>
                </a:solidFill>
                <a:latin typeface="Nunito Sans"/>
                <a:ea typeface="Nunito Sans"/>
                <a:cs typeface="Nunito Sans"/>
                <a:sym typeface="Nunito Sans"/>
              </a:rPr>
              <a:t>PHOTOS</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Light"/>
              <a:buChar char="⬣"/>
            </a:pPr>
            <a:r>
              <a:rPr lang="es" u="sng">
                <a:solidFill>
                  <a:schemeClr val="hlink"/>
                </a:solidFill>
                <a:hlinkClick r:id="rId4"/>
              </a:rPr>
              <a:t>Perry Grone - Teamwork (Unsplash.com)</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s" u="sng">
                <a:solidFill>
                  <a:schemeClr val="hlink"/>
                </a:solidFill>
                <a:hlinkClick r:id="rId5"/>
              </a:rPr>
              <a:t>Estee Janssens - Project Plan (Unsplash.com)</a:t>
            </a:r>
            <a:endParaRPr>
              <a:solidFill>
                <a:schemeClr val="dk1"/>
              </a:solidFill>
            </a:endParaRPr>
          </a:p>
          <a:p>
            <a:pPr indent="-171450" lvl="0" marL="241300" rtl="0" algn="l">
              <a:spcBef>
                <a:spcPts val="300"/>
              </a:spcBef>
              <a:spcAft>
                <a:spcPts val="0"/>
              </a:spcAft>
              <a:buClr>
                <a:schemeClr val="dk1"/>
              </a:buClr>
              <a:buSzPts val="700"/>
              <a:buFont typeface="Assistant Light"/>
              <a:buChar char="⬣"/>
            </a:pPr>
            <a:r>
              <a:rPr lang="es" u="sng">
                <a:solidFill>
                  <a:schemeClr val="hlink"/>
                </a:solidFill>
                <a:hlinkClick r:id="rId6"/>
              </a:rPr>
              <a:t>Clem Onojeghuo - Glasses (Unsplash.com)</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s">
                <a:solidFill>
                  <a:schemeClr val="dk1"/>
                </a:solidFill>
              </a:rPr>
              <a:t>Dashboard (Hypik)</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s">
                <a:solidFill>
                  <a:schemeClr val="dk1"/>
                </a:solidFill>
              </a:rPr>
              <a:t>Schedule (7shifts)</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s" u="sng">
                <a:solidFill>
                  <a:schemeClr val="hlink"/>
                </a:solidFill>
                <a:hlinkClick r:id="rId7"/>
              </a:rPr>
              <a:t>Orlova Maria - Restaurant (Unsplash.com)</a:t>
            </a:r>
            <a:endParaRPr>
              <a:solidFill>
                <a:schemeClr val="dk1"/>
              </a:solidFill>
            </a:endParaRPr>
          </a:p>
          <a:p>
            <a:pPr indent="0" lvl="0" marL="241300" rtl="0" algn="l">
              <a:spcBef>
                <a:spcPts val="300"/>
              </a:spcBef>
              <a:spcAft>
                <a:spcPts val="0"/>
              </a:spcAft>
              <a:buNone/>
            </a:pPr>
            <a:r>
              <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1"/>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INTRODUCTION</a:t>
            </a:r>
            <a:endParaRPr/>
          </a:p>
        </p:txBody>
      </p:sp>
      <p:sp>
        <p:nvSpPr>
          <p:cNvPr id="134" name="Google Shape;134;p21"/>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135" name="Google Shape;135;p2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idx="4294967295" type="ctrTitle"/>
          </p:nvPr>
        </p:nvSpPr>
        <p:spPr>
          <a:xfrm flipH="1">
            <a:off x="463475" y="717210"/>
            <a:ext cx="3281400" cy="8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02 </a:t>
            </a:r>
            <a:endParaRPr>
              <a:solidFill>
                <a:srgbClr val="FFFFFF"/>
              </a:solidFill>
            </a:endParaRPr>
          </a:p>
          <a:p>
            <a:pPr indent="0" lvl="0" marL="0" rtl="0" algn="l">
              <a:spcBef>
                <a:spcPts val="0"/>
              </a:spcBef>
              <a:spcAft>
                <a:spcPts val="0"/>
              </a:spcAft>
              <a:buNone/>
            </a:pPr>
            <a:r>
              <a:rPr lang="es">
                <a:solidFill>
                  <a:srgbClr val="FFFFFF"/>
                </a:solidFill>
              </a:rPr>
              <a:t>PROJECT</a:t>
            </a:r>
            <a:endParaRPr>
              <a:solidFill>
                <a:srgbClr val="FFFFFF"/>
              </a:solidFill>
            </a:endParaRPr>
          </a:p>
        </p:txBody>
      </p:sp>
      <p:sp>
        <p:nvSpPr>
          <p:cNvPr id="141" name="Google Shape;141;p22"/>
          <p:cNvSpPr txBox="1"/>
          <p:nvPr>
            <p:ph idx="4294967295" type="ctrTitle"/>
          </p:nvPr>
        </p:nvSpPr>
        <p:spPr>
          <a:xfrm flipH="1">
            <a:off x="6413150" y="1166135"/>
            <a:ext cx="3281400" cy="8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DESCRIPTION</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nvSpPr>
        <p:spPr>
          <a:xfrm>
            <a:off x="767150" y="371950"/>
            <a:ext cx="6144600" cy="884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AutoNum type="arabicPeriod"/>
            </a:pPr>
            <a:r>
              <a:rPr b="1" lang="es" sz="1600">
                <a:latin typeface="Assistant"/>
                <a:ea typeface="Assistant"/>
                <a:cs typeface="Assistant"/>
                <a:sym typeface="Assistant"/>
              </a:rPr>
              <a:t>Where does this idea come from?</a:t>
            </a:r>
            <a:endParaRPr b="1" sz="1600">
              <a:latin typeface="Assistant"/>
              <a:ea typeface="Assistant"/>
              <a:cs typeface="Assistant"/>
              <a:sym typeface="Assistan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One of our team members came up with this idea during the time he was working at a local restaurant. </a:t>
            </a:r>
            <a:endParaRPr>
              <a:latin typeface="Assistant Light"/>
              <a:ea typeface="Assistant Light"/>
              <a:cs typeface="Assistant Light"/>
              <a:sym typeface="Assistant Light"/>
            </a:endParaRPr>
          </a:p>
        </p:txBody>
      </p:sp>
      <p:sp>
        <p:nvSpPr>
          <p:cNvPr id="147" name="Google Shape;147;p23"/>
          <p:cNvSpPr txBox="1"/>
          <p:nvPr/>
        </p:nvSpPr>
        <p:spPr>
          <a:xfrm>
            <a:off x="767150" y="1335975"/>
            <a:ext cx="6144600" cy="27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Assistant"/>
                <a:ea typeface="Assistant"/>
                <a:cs typeface="Assistant"/>
                <a:sym typeface="Assistant"/>
              </a:rPr>
              <a:t>2. 	How can this system help restaurants to deal with their  management tasks</a:t>
            </a:r>
            <a:endParaRPr b="1" sz="1600">
              <a:latin typeface="Assistant"/>
              <a:ea typeface="Assistant"/>
              <a:cs typeface="Assistant"/>
              <a:sym typeface="Assistan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We understand how stressful it is for the restaurant managements to deal with their daily tasks. Both human and food resources in restaurants need to be managed by manager in order to create good benefits for their businesses. </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Therefore, we create a system that mainly focuses on management tasks such as:</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 inventory compilation</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 staff scheduling</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 staff payment</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AutoNum type="arabicPeriod"/>
            </a:pPr>
            <a:r>
              <a:rPr lang="es">
                <a:latin typeface="Assistant Light"/>
                <a:ea typeface="Assistant Light"/>
                <a:cs typeface="Assistant Light"/>
                <a:sym typeface="Assistant Light"/>
              </a:rPr>
              <a:t>restaurant profit visualization </a:t>
            </a:r>
            <a:endParaRPr>
              <a:latin typeface="Assistant Light"/>
              <a:ea typeface="Assistant Light"/>
              <a:cs typeface="Assistant Light"/>
              <a:sym typeface="Assistant Light"/>
            </a:endParaRPr>
          </a:p>
          <a:p>
            <a:pPr indent="-317500" lvl="0" marL="457200" rtl="0" algn="l">
              <a:spcBef>
                <a:spcPts val="0"/>
              </a:spcBef>
              <a:spcAft>
                <a:spcPts val="0"/>
              </a:spcAft>
              <a:buSzPts val="1400"/>
              <a:buFont typeface="Assistant Light"/>
              <a:buChar char="-"/>
            </a:pPr>
            <a:r>
              <a:rPr lang="es">
                <a:latin typeface="Assistant Light"/>
                <a:ea typeface="Assistant Light"/>
                <a:cs typeface="Assistant Light"/>
                <a:sym typeface="Assistant Light"/>
              </a:rPr>
              <a:t>In order to assist managers in managing resources and being able to pay more attention to develop their business</a:t>
            </a:r>
            <a:endParaRPr>
              <a:latin typeface="Assistant Light"/>
              <a:ea typeface="Assistant Light"/>
              <a:cs typeface="Assistant Light"/>
              <a:sym typeface="Assistan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5"/>
          <p:cNvSpPr/>
          <p:nvPr/>
        </p:nvSpPr>
        <p:spPr>
          <a:xfrm>
            <a:off x="838200" y="1985413"/>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5"/>
          <p:cNvGrpSpPr/>
          <p:nvPr/>
        </p:nvGrpSpPr>
        <p:grpSpPr>
          <a:xfrm>
            <a:off x="1000004" y="2107373"/>
            <a:ext cx="273486" cy="273486"/>
            <a:chOff x="1190625" y="238125"/>
            <a:chExt cx="5219200" cy="5219200"/>
          </a:xfrm>
        </p:grpSpPr>
        <p:sp>
          <p:nvSpPr>
            <p:cNvPr id="158" name="Google Shape;158;p25"/>
            <p:cNvSpPr/>
            <p:nvPr/>
          </p:nvSpPr>
          <p:spPr>
            <a:xfrm>
              <a:off x="1190625" y="2400000"/>
              <a:ext cx="2126000" cy="3057325"/>
            </a:xfrm>
            <a:custGeom>
              <a:rect b="b" l="l" r="r" t="t"/>
              <a:pathLst>
                <a:path extrusionOk="0" h="122293" w="8504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2178175"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4283800" y="2400000"/>
              <a:ext cx="2126025" cy="3057325"/>
            </a:xfrm>
            <a:custGeom>
              <a:rect b="b" l="l" r="r" t="t"/>
              <a:pathLst>
                <a:path extrusionOk="0" h="122293" w="85041">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5271350"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2052600" y="238125"/>
              <a:ext cx="3637125" cy="2137425"/>
            </a:xfrm>
            <a:custGeom>
              <a:rect b="b" l="l" r="r" t="t"/>
              <a:pathLst>
                <a:path extrusionOk="0" h="85497" w="145485">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4353100" y="1032400"/>
              <a:ext cx="150075" cy="165575"/>
            </a:xfrm>
            <a:custGeom>
              <a:rect b="b" l="l" r="r" t="t"/>
              <a:pathLst>
                <a:path extrusionOk="0" h="6623" w="6003">
                  <a:moveTo>
                    <a:pt x="1" y="1"/>
                  </a:moveTo>
                  <a:lnTo>
                    <a:pt x="1"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4764925"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5176750"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2680525" y="702125"/>
              <a:ext cx="150075" cy="165575"/>
            </a:xfrm>
            <a:custGeom>
              <a:rect b="b" l="l" r="r" t="t"/>
              <a:pathLst>
                <a:path extrusionOk="0" h="6623" w="6003">
                  <a:moveTo>
                    <a:pt x="0" y="1"/>
                  </a:moveTo>
                  <a:lnTo>
                    <a:pt x="0"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3092350"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3504175"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2680525" y="1266450"/>
              <a:ext cx="150075" cy="165575"/>
            </a:xfrm>
            <a:custGeom>
              <a:rect b="b" l="l" r="r" t="t"/>
              <a:pathLst>
                <a:path extrusionOk="0" h="6623" w="6003">
                  <a:moveTo>
                    <a:pt x="0" y="1"/>
                  </a:moveTo>
                  <a:lnTo>
                    <a:pt x="0" y="6622"/>
                  </a:lnTo>
                  <a:lnTo>
                    <a:pt x="6003" y="6622"/>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3092350"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3504175"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6"/>
          <p:cNvSpPr txBox="1"/>
          <p:nvPr>
            <p:ph type="ctrTitle"/>
          </p:nvPr>
        </p:nvSpPr>
        <p:spPr>
          <a:xfrm flipH="1">
            <a:off x="1613550" y="2255860"/>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PROJECT VISION &amp;</a:t>
            </a:r>
            <a:endParaRPr sz="1600"/>
          </a:p>
          <a:p>
            <a:pPr indent="0" lvl="0" marL="0" rtl="0" algn="l">
              <a:spcBef>
                <a:spcPts val="0"/>
              </a:spcBef>
              <a:spcAft>
                <a:spcPts val="0"/>
              </a:spcAft>
              <a:buNone/>
            </a:pPr>
            <a:r>
              <a:rPr lang="es" sz="1600"/>
              <a:t>HIGH-LEVEL REQUIREMENT</a:t>
            </a:r>
            <a:endParaRPr sz="1600"/>
          </a:p>
        </p:txBody>
      </p:sp>
      <p:sp>
        <p:nvSpPr>
          <p:cNvPr id="177" name="Google Shape;177;p26"/>
          <p:cNvSpPr txBox="1"/>
          <p:nvPr>
            <p:ph idx="2" type="title"/>
          </p:nvPr>
        </p:nvSpPr>
        <p:spPr>
          <a:xfrm flipH="1">
            <a:off x="1764600" y="1690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000"/>
              <a:t>03</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p:nvPr/>
        </p:nvSpPr>
        <p:spPr>
          <a:xfrm>
            <a:off x="1457049" y="1536841"/>
            <a:ext cx="2769000" cy="2399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27"/>
          <p:cNvSpPr/>
          <p:nvPr/>
        </p:nvSpPr>
        <p:spPr>
          <a:xfrm>
            <a:off x="3994651" y="911554"/>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3994620" y="2859741"/>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5" name="Google Shape;185;p27"/>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PROJECT VISION</a:t>
            </a:r>
            <a:endParaRPr/>
          </a:p>
        </p:txBody>
      </p:sp>
      <p:sp>
        <p:nvSpPr>
          <p:cNvPr id="186" name="Google Shape;186;p27"/>
          <p:cNvSpPr txBox="1"/>
          <p:nvPr>
            <p:ph idx="4294967295" type="ctrTitle"/>
          </p:nvPr>
        </p:nvSpPr>
        <p:spPr>
          <a:xfrm flipH="1">
            <a:off x="2098908" y="1883814"/>
            <a:ext cx="1485300" cy="4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rPr>
              <a:t>OUR VISION</a:t>
            </a:r>
            <a:endParaRPr sz="1300">
              <a:solidFill>
                <a:schemeClr val="lt1"/>
              </a:solidFill>
            </a:endParaRPr>
          </a:p>
        </p:txBody>
      </p:sp>
      <p:sp>
        <p:nvSpPr>
          <p:cNvPr id="187" name="Google Shape;187;p27"/>
          <p:cNvSpPr txBox="1"/>
          <p:nvPr>
            <p:ph idx="4294967295" type="subTitle"/>
          </p:nvPr>
        </p:nvSpPr>
        <p:spPr>
          <a:xfrm flipH="1">
            <a:off x="2138300" y="1827426"/>
            <a:ext cx="1734000" cy="11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lt1"/>
                </a:solidFill>
              </a:rPr>
              <a:t>	 	 	</a:t>
            </a:r>
            <a:endParaRPr sz="1100">
              <a:solidFill>
                <a:schemeClr val="lt1"/>
              </a:solidFill>
            </a:endParaRPr>
          </a:p>
          <a:p>
            <a:pPr indent="0" lvl="0" marL="0" rtl="0" algn="l">
              <a:lnSpc>
                <a:spcPct val="150000"/>
              </a:lnSpc>
              <a:spcBef>
                <a:spcPts val="1600"/>
              </a:spcBef>
              <a:spcAft>
                <a:spcPts val="0"/>
              </a:spcAft>
              <a:buNone/>
            </a:pPr>
            <a:r>
              <a:rPr lang="es" sz="1100">
                <a:solidFill>
                  <a:schemeClr val="lt1"/>
                </a:solidFill>
              </a:rPr>
              <a:t>Our vision is to simplify restaurant managements’ daily tasks, and to increase restaurant employees’ productivity</a:t>
            </a:r>
            <a:endParaRPr sz="1100">
              <a:solidFill>
                <a:schemeClr val="lt1"/>
              </a:solidFill>
            </a:endParaRPr>
          </a:p>
          <a:p>
            <a:pPr indent="0" lvl="0" marL="0" rtl="0" algn="ctr">
              <a:spcBef>
                <a:spcPts val="1000"/>
              </a:spcBef>
              <a:spcAft>
                <a:spcPts val="1600"/>
              </a:spcAft>
              <a:buNone/>
            </a:pPr>
            <a:r>
              <a:t/>
            </a:r>
            <a:endParaRPr sz="1100">
              <a:solidFill>
                <a:schemeClr val="lt1"/>
              </a:solidFill>
            </a:endParaRPr>
          </a:p>
        </p:txBody>
      </p:sp>
      <p:sp>
        <p:nvSpPr>
          <p:cNvPr id="188" name="Google Shape;188;p27"/>
          <p:cNvSpPr txBox="1"/>
          <p:nvPr>
            <p:ph idx="4294967295" type="ctrTitle"/>
          </p:nvPr>
        </p:nvSpPr>
        <p:spPr>
          <a:xfrm flipH="1">
            <a:off x="4212902" y="2975225"/>
            <a:ext cx="14982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BACK-OF-HOUSE STAFFS</a:t>
            </a:r>
            <a:endParaRPr sz="1100"/>
          </a:p>
        </p:txBody>
      </p:sp>
      <p:sp>
        <p:nvSpPr>
          <p:cNvPr id="189" name="Google Shape;189;p27"/>
          <p:cNvSpPr txBox="1"/>
          <p:nvPr>
            <p:ph idx="4294967295" type="subTitle"/>
          </p:nvPr>
        </p:nvSpPr>
        <p:spPr>
          <a:xfrm flipH="1">
            <a:off x="4212268" y="3471471"/>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t>Assists BOH staffs to compile inventory, to handle orders efficiently and to track their schedule comfortably</a:t>
            </a:r>
            <a:endParaRPr sz="900"/>
          </a:p>
        </p:txBody>
      </p:sp>
      <p:sp>
        <p:nvSpPr>
          <p:cNvPr id="190" name="Google Shape;190;p27"/>
          <p:cNvSpPr txBox="1"/>
          <p:nvPr>
            <p:ph idx="4294967295" type="ctrTitle"/>
          </p:nvPr>
        </p:nvSpPr>
        <p:spPr>
          <a:xfrm flipH="1">
            <a:off x="4304225" y="1091750"/>
            <a:ext cx="13143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MANAGEMENTS</a:t>
            </a:r>
            <a:endParaRPr sz="1100"/>
          </a:p>
        </p:txBody>
      </p:sp>
      <p:sp>
        <p:nvSpPr>
          <p:cNvPr id="191" name="Google Shape;191;p27"/>
          <p:cNvSpPr txBox="1"/>
          <p:nvPr>
            <p:ph idx="4294967295" type="subTitle"/>
          </p:nvPr>
        </p:nvSpPr>
        <p:spPr>
          <a:xfrm flipH="1">
            <a:off x="4212888" y="1091743"/>
            <a:ext cx="1498200" cy="97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p>
          <a:p>
            <a:pPr indent="0" lvl="0" marL="0" rtl="0" algn="ctr">
              <a:lnSpc>
                <a:spcPct val="100000"/>
              </a:lnSpc>
              <a:spcBef>
                <a:spcPts val="1600"/>
              </a:spcBef>
              <a:spcAft>
                <a:spcPts val="0"/>
              </a:spcAft>
              <a:buNone/>
            </a:pPr>
            <a:r>
              <a:rPr lang="es" sz="900"/>
              <a:t>Restaurant Dashboard that helps managers visualizing profits, both human and other resources</a:t>
            </a:r>
            <a:endParaRPr sz="900"/>
          </a:p>
          <a:p>
            <a:pPr indent="0" lvl="0" marL="0" rtl="0" algn="ctr">
              <a:lnSpc>
                <a:spcPct val="100000"/>
              </a:lnSpc>
              <a:spcBef>
                <a:spcPts val="0"/>
              </a:spcBef>
              <a:spcAft>
                <a:spcPts val="1600"/>
              </a:spcAft>
              <a:buNone/>
            </a:pPr>
            <a:r>
              <a:t/>
            </a:r>
            <a:endParaRPr sz="900"/>
          </a:p>
        </p:txBody>
      </p:sp>
      <p:sp>
        <p:nvSpPr>
          <p:cNvPr id="192" name="Google Shape;192;p27"/>
          <p:cNvSpPr/>
          <p:nvPr/>
        </p:nvSpPr>
        <p:spPr>
          <a:xfrm>
            <a:off x="5725351" y="1891017"/>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txBox="1"/>
          <p:nvPr>
            <p:ph idx="4294967295" type="ctrTitle"/>
          </p:nvPr>
        </p:nvSpPr>
        <p:spPr>
          <a:xfrm flipH="1">
            <a:off x="5943600" y="2062250"/>
            <a:ext cx="15609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FRONT-OF-HOUSE STAFFS</a:t>
            </a:r>
            <a:endParaRPr sz="1100"/>
          </a:p>
        </p:txBody>
      </p:sp>
      <p:sp>
        <p:nvSpPr>
          <p:cNvPr id="194" name="Google Shape;194;p27"/>
          <p:cNvSpPr txBox="1"/>
          <p:nvPr>
            <p:ph idx="4294967295" type="subTitle"/>
          </p:nvPr>
        </p:nvSpPr>
        <p:spPr>
          <a:xfrm flipH="1">
            <a:off x="5974938" y="2500980"/>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900"/>
              <a:t>Helps FOH staffs to handle order more efficiently, and to track their schedule easily</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EEEEEE"/>
      </a:lt2>
      <a:accent1>
        <a:srgbClr val="529DE2"/>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